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Robo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italic.fntdata"/><Relationship Id="rId16" Type="http://schemas.openxmlformats.org/officeDocument/2006/relationships/slide" Target="slides/slide11.xml"/><Relationship Id="rId38" Type="http://schemas.openxmlformats.org/officeDocument/2006/relationships/font" Target="fonts/Robo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13fde93bf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13fde93bf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13fde93b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13fde93b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6f7bf846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6f7bf846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6f7bf846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6f7bf846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6f7bf846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6f7bf846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6f7bf846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6f7bf846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13fde93b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13fde93b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6f7bf846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6f7bf846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13fde93b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13fde93b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6f7bf846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6f7bf846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13fde93b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13fde93b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13fde93b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13fde93b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13fde93b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513fde93b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6f7bf846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6f7bf846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6f7bf846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6f7bf846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13fde93bf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13fde93bf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13fde93b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13fde93b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6f7bf8464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56f7bf846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6f7bf8464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6f7bf846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6f7bf8464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6f7bf8464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13fde93bf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13fde93b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13fde93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13fde93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6f7bf846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56f7bf846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5a16aaf9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5a16aaf9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13fde93b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13fde93b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13fde93bf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13fde93bf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13fde93bf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13fde93bf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13fde93b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13fde93b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13fde93b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13fde93b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13fde93bf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13fde93bf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Relationship Id="rId4" Type="http://schemas.openxmlformats.org/officeDocument/2006/relationships/image" Target="../media/image36.png"/><Relationship Id="rId5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jp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jpg"/><Relationship Id="rId4" Type="http://schemas.openxmlformats.org/officeDocument/2006/relationships/image" Target="../media/image25.png"/><Relationship Id="rId5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jpg"/><Relationship Id="rId4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jpg"/><Relationship Id="rId4" Type="http://schemas.openxmlformats.org/officeDocument/2006/relationships/image" Target="../media/image2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Relationship Id="rId5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Relationship Id="rId4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learnopengl.com/PBR/Theory" TargetMode="External"/><Relationship Id="rId4" Type="http://schemas.openxmlformats.org/officeDocument/2006/relationships/hyperlink" Target="https://learnopengl.com/PBR/Lighting" TargetMode="External"/><Relationship Id="rId5" Type="http://schemas.openxmlformats.org/officeDocument/2006/relationships/hyperlink" Target="https://learnopengl.com/img/pbr/ibl_prefilter_map.png" TargetMode="External"/><Relationship Id="rId6" Type="http://schemas.openxmlformats.org/officeDocument/2006/relationships/hyperlink" Target="http://inst.cs.berkeley.edu/~cs294-13/fa09/lectures/cookpaper.pdf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13.jpg"/><Relationship Id="rId5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gif"/><Relationship Id="rId4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Physically based rendering (PBR)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Graphics Programming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types of reflections (depending on the material)</a:t>
            </a:r>
            <a:endParaRPr/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875" y="1636550"/>
            <a:ext cx="5672248" cy="27102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143" name="Google Shape;143;p22"/>
          <p:cNvPicPr preferRelativeResize="0"/>
          <p:nvPr/>
        </p:nvPicPr>
        <p:blipFill rotWithShape="1">
          <a:blip r:embed="rId4">
            <a:alphaModFix/>
          </a:blip>
          <a:srcRect b="1226" l="84337" r="2107" t="85886"/>
          <a:stretch/>
        </p:blipFill>
        <p:spPr>
          <a:xfrm>
            <a:off x="763574" y="1136424"/>
            <a:ext cx="1111800" cy="1037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144" name="Google Shape;144;p22"/>
          <p:cNvPicPr preferRelativeResize="0"/>
          <p:nvPr/>
        </p:nvPicPr>
        <p:blipFill rotWithShape="1">
          <a:blip r:embed="rId4">
            <a:alphaModFix/>
          </a:blip>
          <a:srcRect b="755" l="15218" r="70925" t="85437"/>
          <a:stretch/>
        </p:blipFill>
        <p:spPr>
          <a:xfrm>
            <a:off x="4612499" y="872650"/>
            <a:ext cx="1111800" cy="10876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metal surface" id="145" name="Google Shape;14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575" y="3667975"/>
            <a:ext cx="1768475" cy="11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(Bidirectional Reflectance Distribution Function)</a:t>
            </a:r>
            <a:endParaRPr sz="2400"/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Defined for a certain material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tells us how light is reflected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Returns the ratio of reflected light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 inputs: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Incoming light direction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Outgoing light direction</a:t>
            </a:r>
            <a:endParaRPr/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6775" y="2382400"/>
            <a:ext cx="2476000" cy="185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(Bidirectional Reflectance Distribution Function)</a:t>
            </a:r>
            <a:endParaRPr sz="2400"/>
          </a:p>
        </p:txBody>
      </p:sp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Defined for a certain material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tells us how light is reflected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Returns the ratio of reflected light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 inputs: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Incoming light direction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Outgoing light direction</a:t>
            </a:r>
            <a:endParaRPr/>
          </a:p>
        </p:txBody>
      </p:sp>
      <p:sp>
        <p:nvSpPr>
          <p:cNvPr id="159" name="Google Shape;159;p24"/>
          <p:cNvSpPr txBox="1"/>
          <p:nvPr>
            <p:ph idx="1" type="body"/>
          </p:nvPr>
        </p:nvSpPr>
        <p:spPr>
          <a:xfrm>
            <a:off x="5208275" y="1919075"/>
            <a:ext cx="34857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Phong BRDF</a:t>
            </a:r>
            <a:endParaRPr b="1" sz="2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200"/>
              <a:t>Blinn-Phong BRDF</a:t>
            </a:r>
            <a:endParaRPr b="1" sz="22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Empirical models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Physically based </a:t>
            </a:r>
            <a:r>
              <a:rPr lang="en"/>
              <a:t>BRDF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(Bidirectional Reflectance Distribution Function)</a:t>
            </a:r>
            <a:endParaRPr sz="2400"/>
          </a:p>
        </p:txBody>
      </p:sp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Defined for a certain material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tells us how light is reflected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Returns the ratio of reflected light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 inputs: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Incoming light direction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Outgoing light direction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Char char="●"/>
            </a:pPr>
            <a:r>
              <a:rPr lang="en">
                <a:solidFill>
                  <a:srgbClr val="38761D"/>
                </a:solidFill>
              </a:rPr>
              <a:t>We also need the material properties </a:t>
            </a:r>
            <a:endParaRPr>
              <a:solidFill>
                <a:srgbClr val="38761D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Char char="○"/>
            </a:pPr>
            <a:r>
              <a:rPr lang="en">
                <a:solidFill>
                  <a:srgbClr val="38761D"/>
                </a:solidFill>
              </a:rPr>
              <a:t>Roughness</a:t>
            </a:r>
            <a:endParaRPr>
              <a:solidFill>
                <a:srgbClr val="38761D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Char char="○"/>
            </a:pPr>
            <a:r>
              <a:rPr lang="en">
                <a:solidFill>
                  <a:srgbClr val="38761D"/>
                </a:solidFill>
              </a:rPr>
              <a:t>Base reflectivity (specular color or R0)</a:t>
            </a:r>
            <a:endParaRPr>
              <a:solidFill>
                <a:srgbClr val="38761D"/>
              </a:solidFill>
            </a:endParaRPr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6775" y="2382400"/>
            <a:ext cx="2476000" cy="185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Physically based BRDF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(Bidirectional Reflectance Distribution Function)</a:t>
            </a:r>
            <a:endParaRPr sz="2400"/>
          </a:p>
        </p:txBody>
      </p:sp>
      <p:sp>
        <p:nvSpPr>
          <p:cNvPr id="172" name="Google Shape;172;p2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Defined for a certain material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tells us how light is reflected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Returns the ratio of reflected light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 inputs: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Incoming light direction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Outgoing light direction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Char char="●"/>
            </a:pPr>
            <a:r>
              <a:rPr lang="en">
                <a:solidFill>
                  <a:srgbClr val="38761D"/>
                </a:solidFill>
              </a:rPr>
              <a:t>We also need the material properties </a:t>
            </a:r>
            <a:endParaRPr>
              <a:solidFill>
                <a:srgbClr val="38761D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Char char="○"/>
            </a:pPr>
            <a:r>
              <a:rPr lang="en">
                <a:solidFill>
                  <a:srgbClr val="38761D"/>
                </a:solidFill>
              </a:rPr>
              <a:t>Roughness</a:t>
            </a:r>
            <a:endParaRPr>
              <a:solidFill>
                <a:srgbClr val="38761D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Char char="○"/>
            </a:pPr>
            <a:r>
              <a:rPr lang="en">
                <a:solidFill>
                  <a:srgbClr val="38761D"/>
                </a:solidFill>
              </a:rPr>
              <a:t>Base reflectivity (specular color or R0)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173" name="Google Shape;173;p26"/>
          <p:cNvSpPr txBox="1"/>
          <p:nvPr>
            <p:ph idx="1" type="body"/>
          </p:nvPr>
        </p:nvSpPr>
        <p:spPr>
          <a:xfrm>
            <a:off x="5221225" y="1919075"/>
            <a:ext cx="34728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</a:t>
            </a:r>
            <a:r>
              <a:rPr b="1" lang="en" sz="2200"/>
              <a:t>o</a:t>
            </a:r>
            <a:r>
              <a:rPr b="1" lang="en" sz="2200"/>
              <a:t>ok-Torrance BRDF</a:t>
            </a:r>
            <a:endParaRPr b="1" sz="22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Microfacet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Perfect mirrors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Specularity</a:t>
            </a:r>
            <a:endParaRPr/>
          </a:p>
        </p:txBody>
      </p:sp>
      <p:pic>
        <p:nvPicPr>
          <p:cNvPr descr="Resultado de imagen de microfacet theory" id="174" name="Google Shape;174;p26"/>
          <p:cNvPicPr preferRelativeResize="0"/>
          <p:nvPr/>
        </p:nvPicPr>
        <p:blipFill rotWithShape="1">
          <a:blip r:embed="rId3">
            <a:alphaModFix/>
          </a:blip>
          <a:srcRect b="0" l="30157" r="0" t="0"/>
          <a:stretch/>
        </p:blipFill>
        <p:spPr>
          <a:xfrm>
            <a:off x="5440825" y="3783125"/>
            <a:ext cx="3253176" cy="8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Cook-Torrance BRDF</a:t>
            </a:r>
            <a:endParaRPr/>
          </a:p>
        </p:txBody>
      </p:sp>
      <p:sp>
        <p:nvSpPr>
          <p:cNvPr id="180" name="Google Shape;180;p27"/>
          <p:cNvSpPr txBox="1"/>
          <p:nvPr>
            <p:ph idx="1" type="body"/>
          </p:nvPr>
        </p:nvSpPr>
        <p:spPr>
          <a:xfrm>
            <a:off x="471900" y="1919075"/>
            <a:ext cx="53970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Physically based BRDF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specular highlights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Takes into account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Micro-normal distribution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Geometric occlusion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Fresnel reflectance</a:t>
            </a:r>
            <a:endParaRPr/>
          </a:p>
        </p:txBody>
      </p:sp>
      <p:pic>
        <p:nvPicPr>
          <p:cNvPr descr="Resultado de imagen de cook torrance" id="181" name="Google Shape;1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4075" y="2717425"/>
            <a:ext cx="4529925" cy="11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distribution</a:t>
            </a:r>
            <a:endParaRPr/>
          </a:p>
        </p:txBody>
      </p:sp>
      <p:sp>
        <p:nvSpPr>
          <p:cNvPr id="187" name="Google Shape;187;p2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2614376"/>
            <a:ext cx="8222103" cy="212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cook torrance" id="189" name="Google Shape;18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0429" y="1803025"/>
            <a:ext cx="3123146" cy="76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8"/>
          <p:cNvSpPr/>
          <p:nvPr/>
        </p:nvSpPr>
        <p:spPr>
          <a:xfrm>
            <a:off x="5506275" y="1774950"/>
            <a:ext cx="725400" cy="518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distribution</a:t>
            </a:r>
            <a:endParaRPr/>
          </a:p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688" y="1919075"/>
            <a:ext cx="4766624" cy="27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Geometric occlusion</a:t>
            </a:r>
            <a:endParaRPr/>
          </a:p>
        </p:txBody>
      </p:sp>
      <p:sp>
        <p:nvSpPr>
          <p:cNvPr id="203" name="Google Shape;203;p3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2743797"/>
            <a:ext cx="8222099" cy="18467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cook torrance" id="205" name="Google Shape;20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0429" y="1803025"/>
            <a:ext cx="3123146" cy="76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0"/>
          <p:cNvSpPr/>
          <p:nvPr/>
        </p:nvSpPr>
        <p:spPr>
          <a:xfrm>
            <a:off x="4591875" y="1774950"/>
            <a:ext cx="1095900" cy="518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Geometric occlusion</a:t>
            </a:r>
            <a:endParaRPr/>
          </a:p>
        </p:txBody>
      </p:sp>
      <p:sp>
        <p:nvSpPr>
          <p:cNvPr id="212" name="Google Shape;212;p3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5400" y="1986238"/>
            <a:ext cx="4191000" cy="29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PBR vs non PBR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Resultado de imagen de pbr vs non pbr"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150" y="1826739"/>
            <a:ext cx="6437851" cy="289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Fresnel reflectance</a:t>
            </a:r>
            <a:endParaRPr/>
          </a:p>
        </p:txBody>
      </p:sp>
      <p:sp>
        <p:nvSpPr>
          <p:cNvPr id="219" name="Google Shape;219;p3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850" y="2300074"/>
            <a:ext cx="5286702" cy="2324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221" name="Google Shape;22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8800" y="2143214"/>
            <a:ext cx="2785200" cy="24942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cook torrance" id="222" name="Google Shape;22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0429" y="1803025"/>
            <a:ext cx="3123146" cy="76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2"/>
          <p:cNvSpPr/>
          <p:nvPr/>
        </p:nvSpPr>
        <p:spPr>
          <a:xfrm>
            <a:off x="3906075" y="1774950"/>
            <a:ext cx="874800" cy="518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Fresnel function</a:t>
            </a:r>
            <a:endParaRPr/>
          </a:p>
        </p:txBody>
      </p:sp>
      <p:sp>
        <p:nvSpPr>
          <p:cNvPr id="229" name="Google Shape;229;p3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5356" y="1919075"/>
            <a:ext cx="2828095" cy="2710198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3"/>
          <p:cNvSpPr txBox="1"/>
          <p:nvPr/>
        </p:nvSpPr>
        <p:spPr>
          <a:xfrm>
            <a:off x="1075350" y="4629275"/>
            <a:ext cx="34395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Fresnel reflectance for different materials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" name="Google Shape;23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4550" y="1919075"/>
            <a:ext cx="4349442" cy="27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Fresnel function</a:t>
            </a:r>
            <a:endParaRPr/>
          </a:p>
        </p:txBody>
      </p:sp>
      <p:sp>
        <p:nvSpPr>
          <p:cNvPr id="238" name="Google Shape;238;p3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5356" y="1919075"/>
            <a:ext cx="2828095" cy="2710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6000" y="1919075"/>
            <a:ext cx="2901016" cy="2710198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4"/>
          <p:cNvSpPr txBox="1"/>
          <p:nvPr/>
        </p:nvSpPr>
        <p:spPr>
          <a:xfrm>
            <a:off x="4856000" y="4629275"/>
            <a:ext cx="34395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Schlick’s Fresnel function approximation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34"/>
          <p:cNvSpPr txBox="1"/>
          <p:nvPr/>
        </p:nvSpPr>
        <p:spPr>
          <a:xfrm>
            <a:off x="1075350" y="4629275"/>
            <a:ext cx="34395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Fresnel reflectance for different materials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Fresnel function</a:t>
            </a:r>
            <a:endParaRPr/>
          </a:p>
        </p:txBody>
      </p:sp>
      <p:sp>
        <p:nvSpPr>
          <p:cNvPr id="248" name="Google Shape;248;p3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28" y="2737913"/>
            <a:ext cx="4814150" cy="107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Diffuse reflection using Cook-Torrance BRDF</a:t>
            </a:r>
            <a:endParaRPr/>
          </a:p>
        </p:txBody>
      </p:sp>
      <p:sp>
        <p:nvSpPr>
          <p:cNvPr id="255" name="Google Shape;255;p3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0725" y="1919075"/>
            <a:ext cx="4782545" cy="7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6975" y="2732350"/>
            <a:ext cx="4210050" cy="20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n relacionada" id="263" name="Google Shape;26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4950" y="949850"/>
            <a:ext cx="3774100" cy="37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7"/>
          <p:cNvSpPr txBox="1"/>
          <p:nvPr/>
        </p:nvSpPr>
        <p:spPr>
          <a:xfrm>
            <a:off x="3816900" y="4654750"/>
            <a:ext cx="1389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Roughness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" name="Google Shape;265;p37"/>
          <p:cNvSpPr txBox="1"/>
          <p:nvPr/>
        </p:nvSpPr>
        <p:spPr>
          <a:xfrm>
            <a:off x="6181050" y="4654750"/>
            <a:ext cx="3828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1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" name="Google Shape;266;p37"/>
          <p:cNvSpPr txBox="1"/>
          <p:nvPr/>
        </p:nvSpPr>
        <p:spPr>
          <a:xfrm>
            <a:off x="2599650" y="4654750"/>
            <a:ext cx="3828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0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" name="Google Shape;267;p37"/>
          <p:cNvSpPr txBox="1"/>
          <p:nvPr/>
        </p:nvSpPr>
        <p:spPr>
          <a:xfrm>
            <a:off x="2371050" y="4349950"/>
            <a:ext cx="3828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0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" name="Google Shape;268;p37"/>
          <p:cNvSpPr txBox="1"/>
          <p:nvPr/>
        </p:nvSpPr>
        <p:spPr>
          <a:xfrm>
            <a:off x="2371050" y="844750"/>
            <a:ext cx="3828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1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37"/>
          <p:cNvSpPr txBox="1"/>
          <p:nvPr/>
        </p:nvSpPr>
        <p:spPr>
          <a:xfrm>
            <a:off x="1341475" y="2345725"/>
            <a:ext cx="15024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Metallic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Affects base reflectivity (F0)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Cook-Torrance BRDF</a:t>
            </a:r>
            <a:endParaRPr/>
          </a:p>
        </p:txBody>
      </p:sp>
      <p:sp>
        <p:nvSpPr>
          <p:cNvPr id="275" name="Google Shape;275;p38"/>
          <p:cNvSpPr txBox="1"/>
          <p:nvPr>
            <p:ph idx="1" type="body"/>
          </p:nvPr>
        </p:nvSpPr>
        <p:spPr>
          <a:xfrm>
            <a:off x="471900" y="2793400"/>
            <a:ext cx="8222100" cy="21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OK for analytic light sources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Limited set of directions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What about environment lighting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Light coming from an image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Nearly an infinite number directions</a:t>
            </a:r>
            <a:endParaRPr/>
          </a:p>
        </p:txBody>
      </p:sp>
      <p:pic>
        <p:nvPicPr>
          <p:cNvPr id="276" name="Google Shape;2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0725" y="1919075"/>
            <a:ext cx="4782545" cy="7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Cook Torrance + environment lighting (Fake)</a:t>
            </a:r>
            <a:endParaRPr/>
          </a:p>
        </p:txBody>
      </p:sp>
      <p:pic>
        <p:nvPicPr>
          <p:cNvPr id="282" name="Google Shape;28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50" y="1058438"/>
            <a:ext cx="560070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2148488"/>
            <a:ext cx="6248400" cy="2524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-convoluted environment map over 5 roughness levels for PBR" id="284" name="Google Shape;28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7325" y="3755200"/>
            <a:ext cx="3047976" cy="1177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-convoluted environment map over 5 roughness levels for PBR" id="285" name="Google Shape;285;p39"/>
          <p:cNvPicPr preferRelativeResize="0"/>
          <p:nvPr/>
        </p:nvPicPr>
        <p:blipFill rotWithShape="1">
          <a:blip r:embed="rId5">
            <a:alphaModFix/>
          </a:blip>
          <a:srcRect b="71259" l="77277" r="8978" t="0"/>
          <a:stretch/>
        </p:blipFill>
        <p:spPr>
          <a:xfrm>
            <a:off x="6179809" y="1599325"/>
            <a:ext cx="1457552" cy="117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9"/>
          <p:cNvSpPr txBox="1"/>
          <p:nvPr/>
        </p:nvSpPr>
        <p:spPr>
          <a:xfrm>
            <a:off x="6182875" y="1144100"/>
            <a:ext cx="14577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irradianceMap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39"/>
          <p:cNvSpPr txBox="1"/>
          <p:nvPr/>
        </p:nvSpPr>
        <p:spPr>
          <a:xfrm>
            <a:off x="6182875" y="3125300"/>
            <a:ext cx="17025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environmentMap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with mipmapping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575" y="926125"/>
            <a:ext cx="3805124" cy="2997574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0"/>
          <p:cNvSpPr txBox="1"/>
          <p:nvPr/>
        </p:nvSpPr>
        <p:spPr>
          <a:xfrm>
            <a:off x="527375" y="3956675"/>
            <a:ext cx="38052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Fake PBR environment lighting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40"/>
          <p:cNvSpPr txBox="1"/>
          <p:nvPr/>
        </p:nvSpPr>
        <p:spPr>
          <a:xfrm>
            <a:off x="4718375" y="1899275"/>
            <a:ext cx="38052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Correct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PBR environment lighting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Render in OpenGL of full PBR with IBL (image based lighting) on spheres with varying roughness and metallic properties." id="296" name="Google Shape;296;p40"/>
          <p:cNvPicPr preferRelativeResize="0"/>
          <p:nvPr/>
        </p:nvPicPr>
        <p:blipFill rotWithShape="1">
          <a:blip r:embed="rId4">
            <a:alphaModFix/>
          </a:blip>
          <a:srcRect b="17688" l="22440" r="39925" t="53910"/>
          <a:stretch/>
        </p:blipFill>
        <p:spPr>
          <a:xfrm>
            <a:off x="4800600" y="2301225"/>
            <a:ext cx="3672686" cy="250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 shading</a:t>
            </a:r>
            <a:endParaRPr/>
          </a:p>
        </p:txBody>
      </p:sp>
      <p:pic>
        <p:nvPicPr>
          <p:cNvPr id="302" name="Google Shape;30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5000" y="927825"/>
            <a:ext cx="3193999" cy="38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1"/>
          <p:cNvSpPr txBox="1"/>
          <p:nvPr/>
        </p:nvSpPr>
        <p:spPr>
          <a:xfrm>
            <a:off x="545800" y="3074575"/>
            <a:ext cx="24291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Roughness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Float between 0 and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41"/>
          <p:cNvSpPr txBox="1"/>
          <p:nvPr/>
        </p:nvSpPr>
        <p:spPr>
          <a:xfrm>
            <a:off x="6549650" y="1779175"/>
            <a:ext cx="2521200" cy="20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Base reflectivity (F0)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RGB between 0 and 1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Around 0.04 for dielectrics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Higher, coloured values for metals: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Gold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Copper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Etc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41"/>
          <p:cNvSpPr/>
          <p:nvPr/>
        </p:nvSpPr>
        <p:spPr>
          <a:xfrm rot="10800000">
            <a:off x="2566000" y="3198627"/>
            <a:ext cx="524400" cy="28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1"/>
          <p:cNvSpPr/>
          <p:nvPr/>
        </p:nvSpPr>
        <p:spPr>
          <a:xfrm>
            <a:off x="6071200" y="2193850"/>
            <a:ext cx="524400" cy="28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Phong reflection model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2130692"/>
            <a:ext cx="8222100" cy="2284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12" name="Google Shape;312;p4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Tutorials: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https://learnopengl.com/PBR/Theory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https://learnopengl.com/PBR/Lighting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https://learnopengl.com/img/pbr/ibl_prefilter_map.png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Papers: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http://inst.cs.berkeley.edu/~cs294-13/fa09/lectures/cookpaper.pdf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Questions?</a:t>
            </a:r>
            <a:endParaRPr sz="4800"/>
          </a:p>
        </p:txBody>
      </p:sp>
      <p:pic>
        <p:nvPicPr>
          <p:cNvPr descr="Resultado de imagen de thoughtful guy meme" id="318" name="Google Shape;31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875" y="491825"/>
            <a:ext cx="4159849" cy="415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Phong reflection model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25" y="1919073"/>
            <a:ext cx="5908450" cy="164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900" y="3838688"/>
            <a:ext cx="6276975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6587" y="2425575"/>
            <a:ext cx="2407863" cy="164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Angle used for specular reflection</a:t>
            </a:r>
            <a:endParaRPr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 rotWithShape="1">
          <a:blip r:embed="rId3">
            <a:alphaModFix/>
          </a:blip>
          <a:srcRect b="0" l="0" r="67008" t="0"/>
          <a:stretch/>
        </p:blipFill>
        <p:spPr>
          <a:xfrm>
            <a:off x="2434774" y="1983050"/>
            <a:ext cx="884549" cy="12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 rotWithShape="1">
          <a:blip r:embed="rId4">
            <a:alphaModFix/>
          </a:blip>
          <a:srcRect b="0" l="0" r="50024" t="0"/>
          <a:stretch/>
        </p:blipFill>
        <p:spPr>
          <a:xfrm>
            <a:off x="337825" y="3527925"/>
            <a:ext cx="1411323" cy="136722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2078875" y="3317874"/>
            <a:ext cx="1805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Specularity computed with </a:t>
            </a: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h 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n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229700" y="3317874"/>
            <a:ext cx="1805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Specularity computed with </a:t>
            </a: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v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2320174" y="1766233"/>
            <a:ext cx="15195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Angle between </a:t>
            </a: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h 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n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446674" y="1766227"/>
            <a:ext cx="14871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Angle between </a:t>
            </a: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v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5">
            <a:alphaModFix/>
          </a:blip>
          <a:srcRect b="0" l="0" r="9156" t="0"/>
          <a:stretch/>
        </p:blipFill>
        <p:spPr>
          <a:xfrm>
            <a:off x="4135375" y="2223875"/>
            <a:ext cx="4634827" cy="2331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 rotWithShape="1">
          <a:blip r:embed="rId4">
            <a:alphaModFix/>
          </a:blip>
          <a:srcRect b="0" l="50024" r="0" t="0"/>
          <a:stretch/>
        </p:blipFill>
        <p:spPr>
          <a:xfrm>
            <a:off x="2240189" y="3527925"/>
            <a:ext cx="1411323" cy="136722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/>
        </p:nvSpPr>
        <p:spPr>
          <a:xfrm>
            <a:off x="4089925" y="1869582"/>
            <a:ext cx="3518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Reference images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" name="Google Shape;107;p17"/>
          <p:cNvPicPr preferRelativeResize="0"/>
          <p:nvPr/>
        </p:nvPicPr>
        <p:blipFill rotWithShape="1">
          <a:blip r:embed="rId3">
            <a:alphaModFix/>
          </a:blip>
          <a:srcRect b="0" l="25485" r="36237" t="0"/>
          <a:stretch/>
        </p:blipFill>
        <p:spPr>
          <a:xfrm>
            <a:off x="527300" y="1983050"/>
            <a:ext cx="1026249" cy="12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Diffuse and specular reflection</a:t>
            </a:r>
            <a:endParaRPr/>
          </a:p>
        </p:txBody>
      </p:sp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350" y="1919075"/>
            <a:ext cx="3618612" cy="27102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specular reflection sphere" id="115" name="Google Shape;115;p18"/>
          <p:cNvPicPr preferRelativeResize="0"/>
          <p:nvPr/>
        </p:nvPicPr>
        <p:blipFill rotWithShape="1">
          <a:blip r:embed="rId4">
            <a:alphaModFix/>
          </a:blip>
          <a:srcRect b="4574" l="53455" r="0" t="3934"/>
          <a:stretch/>
        </p:blipFill>
        <p:spPr>
          <a:xfrm>
            <a:off x="5218300" y="1919075"/>
            <a:ext cx="2735677" cy="27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Reflection and refraction</a:t>
            </a:r>
            <a:endParaRPr/>
          </a:p>
        </p:txBody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9812" y="1919075"/>
            <a:ext cx="4264367" cy="2710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Diffuse reflection</a:t>
            </a:r>
            <a:endParaRPr/>
          </a:p>
        </p:txBody>
      </p:sp>
      <p:sp>
        <p:nvSpPr>
          <p:cNvPr id="128" name="Google Shape;128;p2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2120925"/>
            <a:ext cx="8222100" cy="2306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Surface roughness</a:t>
            </a:r>
            <a:endParaRPr/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925" y="1001175"/>
            <a:ext cx="6113252" cy="149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0635" y="2647950"/>
            <a:ext cx="4002722" cy="216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